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8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4"/>
  </p:handoutMasterIdLst>
  <p:sldIdLst>
    <p:sldId id="256" r:id="rId2"/>
    <p:sldId id="260" r:id="rId3"/>
    <p:sldId id="257" r:id="rId4"/>
    <p:sldId id="258" r:id="rId5"/>
    <p:sldId id="259" r:id="rId6"/>
    <p:sldId id="262" r:id="rId7"/>
    <p:sldId id="264" r:id="rId8"/>
    <p:sldId id="271" r:id="rId9"/>
    <p:sldId id="266" r:id="rId10"/>
    <p:sldId id="267" r:id="rId11"/>
    <p:sldId id="270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3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20" autoAdjust="0"/>
  </p:normalViewPr>
  <p:slideViewPr>
    <p:cSldViewPr>
      <p:cViewPr>
        <p:scale>
          <a:sx n="102" d="100"/>
          <a:sy n="102" d="100"/>
        </p:scale>
        <p:origin x="-1248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6FF60-2CEB-403E-B97A-CCA05A44A39C}" type="datetimeFigureOut">
              <a:rPr lang="en-US" smtClean="0"/>
              <a:t>6/26/2014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FFF4A-B1A1-4752-BD00-A966245D9F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037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43FC-AB4F-49A5-BCD6-B5E4AD17BFCF}" type="datetimeFigureOut">
              <a:rPr lang="en-US" smtClean="0"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164C66C4-F86A-45B4-A8E3-67C121AF4012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43FC-AB4F-49A5-BCD6-B5E4AD17BFCF}" type="datetimeFigureOut">
              <a:rPr lang="en-US" smtClean="0"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66C4-F86A-45B4-A8E3-67C121AF401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43FC-AB4F-49A5-BCD6-B5E4AD17BFCF}" type="datetimeFigureOut">
              <a:rPr lang="en-US" smtClean="0"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66C4-F86A-45B4-A8E3-67C121AF401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43FC-AB4F-49A5-BCD6-B5E4AD17BFCF}" type="datetimeFigureOut">
              <a:rPr lang="en-US" smtClean="0"/>
              <a:t>6/26/2014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4C66C4-F86A-45B4-A8E3-67C121AF40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43FC-AB4F-49A5-BCD6-B5E4AD17BFCF}" type="datetimeFigureOut">
              <a:rPr lang="en-US" smtClean="0"/>
              <a:t>6/26/2014</a:t>
            </a:fld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4C66C4-F86A-45B4-A8E3-67C121AF40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43FC-AB4F-49A5-BCD6-B5E4AD17BFCF}" type="datetimeFigureOut">
              <a:rPr lang="en-US" smtClean="0"/>
              <a:t>6/26/2014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66C4-F86A-45B4-A8E3-67C121AF40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43FC-AB4F-49A5-BCD6-B5E4AD17BFCF}" type="datetimeFigureOut">
              <a:rPr lang="en-US" smtClean="0"/>
              <a:t>6/26/2014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66C4-F86A-45B4-A8E3-67C121AF40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43FC-AB4F-49A5-BCD6-B5E4AD17BFCF}" type="datetimeFigureOut">
              <a:rPr lang="en-US" smtClean="0"/>
              <a:t>6/26/2014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66C4-F86A-45B4-A8E3-67C121AF401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43FC-AB4F-49A5-BCD6-B5E4AD17BFCF}" type="datetimeFigureOut">
              <a:rPr lang="en-US" smtClean="0"/>
              <a:t>6/26/2014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4C66C4-F86A-45B4-A8E3-67C121AF40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47543FC-AB4F-49A5-BCD6-B5E4AD17BFCF}" type="datetimeFigureOut">
              <a:rPr lang="en-US" smtClean="0"/>
              <a:t>6/26/2014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64C66C4-F86A-45B4-A8E3-67C121AF40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43FC-AB4F-49A5-BCD6-B5E4AD17BFCF}" type="datetimeFigureOut">
              <a:rPr lang="en-US" smtClean="0"/>
              <a:t>6/26/2014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66C4-F86A-45B4-A8E3-67C121AF401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164C66C4-F86A-45B4-A8E3-67C121AF40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47543FC-AB4F-49A5-BCD6-B5E4AD17BFCF}" type="datetimeFigureOut">
              <a:rPr lang="en-US" smtClean="0"/>
              <a:t>6/26/2014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Budget Office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76200"/>
            <a:ext cx="2686050" cy="16573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47800" y="2967334"/>
            <a:ext cx="717409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Endowments</a:t>
            </a:r>
            <a:endParaRPr lang="en-US" sz="8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12833" y="6400800"/>
            <a:ext cx="130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June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04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Recommended UHD Spending Policy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1295400" y="2133600"/>
            <a:ext cx="7391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altLang="en-US" sz="2000" dirty="0">
                <a:latin typeface="Arial" charset="0"/>
                <a:cs typeface="Arial" charset="0"/>
              </a:rPr>
              <a:t>Endowment </a:t>
            </a:r>
            <a:r>
              <a:rPr lang="en-US" altLang="en-US" sz="2000" dirty="0" smtClean="0">
                <a:latin typeface="Arial" charset="0"/>
                <a:cs typeface="Arial" charset="0"/>
              </a:rPr>
              <a:t>department/college income cost center managers </a:t>
            </a:r>
            <a:r>
              <a:rPr lang="en-US" altLang="en-US" sz="2000" dirty="0">
                <a:latin typeface="Arial" charset="0"/>
                <a:cs typeface="Arial" charset="0"/>
              </a:rPr>
              <a:t>have full responsibility to utilize endowment income and not allow distributed income to accumulate </a:t>
            </a:r>
            <a:r>
              <a:rPr lang="en-US" altLang="en-US" sz="2000" dirty="0" smtClean="0">
                <a:latin typeface="Arial" charset="0"/>
                <a:cs typeface="Arial" charset="0"/>
              </a:rPr>
              <a:t>excessively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altLang="en-US" sz="2000" dirty="0">
              <a:latin typeface="Arial" charset="0"/>
              <a:cs typeface="Arial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altLang="en-US" sz="2000" dirty="0">
                <a:latin typeface="Arial" charset="0"/>
                <a:cs typeface="Arial" charset="0"/>
              </a:rPr>
              <a:t>Expend budgeted funds in accordance to the endowment </a:t>
            </a:r>
            <a:r>
              <a:rPr lang="en-US" altLang="en-US" sz="2000" dirty="0" smtClean="0">
                <a:latin typeface="Arial" charset="0"/>
                <a:cs typeface="Arial" charset="0"/>
              </a:rPr>
              <a:t>terms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altLang="en-US" sz="2000" dirty="0">
              <a:latin typeface="Arial" charset="0"/>
              <a:cs typeface="Arial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altLang="en-US" sz="2000" dirty="0">
                <a:latin typeface="Arial" charset="0"/>
                <a:cs typeface="Arial" charset="0"/>
              </a:rPr>
              <a:t>Endowment d</a:t>
            </a:r>
            <a:r>
              <a:rPr lang="en-US" altLang="en-US" sz="2000" dirty="0" smtClean="0">
                <a:latin typeface="Arial" charset="0"/>
                <a:cs typeface="Arial" charset="0"/>
              </a:rPr>
              <a:t>epartment/college income cost center managers </a:t>
            </a:r>
            <a:r>
              <a:rPr lang="en-US" altLang="en-US" sz="2000" dirty="0">
                <a:latin typeface="Arial" charset="0"/>
                <a:cs typeface="Arial" charset="0"/>
              </a:rPr>
              <a:t>to provide justification </a:t>
            </a:r>
            <a:r>
              <a:rPr lang="en-US" altLang="en-US" sz="2000" dirty="0" smtClean="0">
                <a:latin typeface="Arial" charset="0"/>
                <a:cs typeface="Arial" charset="0"/>
              </a:rPr>
              <a:t>for </a:t>
            </a:r>
            <a:r>
              <a:rPr lang="en-US" altLang="en-US" sz="2000" dirty="0">
                <a:latin typeface="Arial" charset="0"/>
                <a:cs typeface="Arial" charset="0"/>
              </a:rPr>
              <a:t>excessive accumulation and details of future spending plan </a:t>
            </a:r>
            <a:r>
              <a:rPr lang="en-US" altLang="en-US" sz="2000" dirty="0" smtClean="0">
                <a:latin typeface="Arial" charset="0"/>
                <a:cs typeface="Arial" charset="0"/>
              </a:rPr>
              <a:t>annually (details will follow in fall training concerning “excessive accumulation”)</a:t>
            </a:r>
          </a:p>
        </p:txBody>
      </p:sp>
    </p:spTree>
    <p:extLst>
      <p:ext uri="{BB962C8B-B14F-4D97-AF65-F5344CB8AC3E}">
        <p14:creationId xmlns:p14="http://schemas.microsoft.com/office/powerpoint/2010/main" val="94910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2131" y="1371600"/>
            <a:ext cx="769620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5288" indent="-395288">
              <a:buFont typeface="Wingdings" pitchFamily="2" charset="2"/>
              <a:buChar char="§"/>
              <a:defRPr/>
            </a:pPr>
            <a:r>
              <a:rPr lang="en-US" sz="1500" dirty="0">
                <a:latin typeface="Arial" pitchFamily="34" charset="0"/>
                <a:cs typeface="Arial" pitchFamily="34" charset="0"/>
              </a:rPr>
              <a:t>Establishes endowment cost center based on endowment agreement terms and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conditions. Student Accounting establishes Banner detail code for scholarship cost centers and communicates with Financial Aid</a:t>
            </a:r>
          </a:p>
          <a:p>
            <a:pPr marL="395288" indent="-395288">
              <a:buFont typeface="Wingdings" pitchFamily="2" charset="2"/>
              <a:buChar char="§"/>
              <a:defRPr/>
            </a:pPr>
            <a:endParaRPr lang="en-US" sz="1500" dirty="0">
              <a:latin typeface="Arial" pitchFamily="34" charset="0"/>
              <a:cs typeface="Arial" pitchFamily="34" charset="0"/>
            </a:endParaRPr>
          </a:p>
          <a:p>
            <a:pPr marL="404813" indent="-404813">
              <a:buFont typeface="Wingdings" pitchFamily="2" charset="2"/>
              <a:buChar char="§"/>
              <a:defRPr/>
            </a:pPr>
            <a:r>
              <a:rPr lang="en-US" sz="1500" dirty="0">
                <a:latin typeface="Arial" pitchFamily="34" charset="0"/>
                <a:cs typeface="Arial" pitchFamily="34" charset="0"/>
              </a:rPr>
              <a:t>Communicates and coordinates with UA on endowment cost centers on regular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basis</a:t>
            </a:r>
          </a:p>
          <a:p>
            <a:pPr marL="404813" indent="-404813">
              <a:buFont typeface="Wingdings" pitchFamily="2" charset="2"/>
              <a:buChar char="§"/>
              <a:defRPr/>
            </a:pPr>
            <a:endParaRPr lang="en-US" sz="1500" dirty="0">
              <a:latin typeface="Arial" pitchFamily="34" charset="0"/>
              <a:cs typeface="Arial" pitchFamily="34" charset="0"/>
            </a:endParaRPr>
          </a:p>
          <a:p>
            <a:pPr marL="404813" indent="-404813">
              <a:buFont typeface="Wingdings" pitchFamily="2" charset="2"/>
              <a:buChar char="§"/>
              <a:defRPr/>
            </a:pPr>
            <a:r>
              <a:rPr lang="en-US" sz="1500" dirty="0" smtClean="0">
                <a:latin typeface="Arial" pitchFamily="34" charset="0"/>
                <a:cs typeface="Arial" pitchFamily="34" charset="0"/>
              </a:rPr>
              <a:t>Reviews departmental fund equity and budget balance available throughout the year and follows through with departments on outstanding items from review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endParaRPr lang="en-US" sz="15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n-US" sz="15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Records 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all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endowment related 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journal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entries (Budget Office and General  </a:t>
            </a:r>
          </a:p>
          <a:p>
            <a:pPr>
              <a:defRPr/>
            </a:pPr>
            <a:r>
              <a:rPr lang="en-US" sz="1500" dirty="0" smtClean="0">
                <a:latin typeface="Arial" pitchFamily="34" charset="0"/>
                <a:cs typeface="Arial" pitchFamily="34" charset="0"/>
              </a:rPr>
              <a:t>        Accounting)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endParaRPr lang="en-US" sz="15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n-US" sz="1500" dirty="0" smtClean="0">
                <a:latin typeface="Arial" pitchFamily="34" charset="0"/>
                <a:cs typeface="Arial" pitchFamily="34" charset="0"/>
              </a:rPr>
              <a:t>  Responsible for providing estimated endowment income to departments during   </a:t>
            </a:r>
          </a:p>
          <a:p>
            <a:pPr>
              <a:defRPr/>
            </a:pPr>
            <a:r>
              <a:rPr lang="en-US" sz="1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     budget development cycle. The distributed endowment income is 4% of the </a:t>
            </a:r>
          </a:p>
          <a:p>
            <a:pPr>
              <a:defRPr/>
            </a:pPr>
            <a:r>
              <a:rPr lang="en-US" sz="1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     endowment’s average market value for the last three years. If this distribution </a:t>
            </a:r>
          </a:p>
          <a:p>
            <a:pPr>
              <a:defRPr/>
            </a:pPr>
            <a:r>
              <a:rPr lang="en-US" sz="1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     causes the endowment to be underwater the distribution will not occur. </a:t>
            </a:r>
          </a:p>
          <a:p>
            <a:pPr>
              <a:defRPr/>
            </a:pPr>
            <a:r>
              <a:rPr lang="en-US" sz="1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     Additional earnings are returned to the corpus so that the endowment will grow </a:t>
            </a:r>
          </a:p>
          <a:p>
            <a:pPr>
              <a:defRPr/>
            </a:pPr>
            <a:r>
              <a:rPr lang="en-US" sz="1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     over time.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endParaRPr lang="en-US" sz="15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n-US" altLang="en-US" sz="1500" dirty="0" smtClean="0">
                <a:latin typeface="Arial" charset="0"/>
                <a:cs typeface="Arial" charset="0"/>
              </a:rPr>
              <a:t>  Serves </a:t>
            </a:r>
            <a:r>
              <a:rPr lang="en-US" altLang="en-US" sz="1500" dirty="0">
                <a:latin typeface="Arial" charset="0"/>
                <a:cs typeface="Arial" charset="0"/>
              </a:rPr>
              <a:t>as liaison for department heads, business </a:t>
            </a:r>
            <a:r>
              <a:rPr lang="en-US" altLang="en-US" sz="1500" dirty="0" smtClean="0">
                <a:latin typeface="Arial" charset="0"/>
                <a:cs typeface="Arial" charset="0"/>
              </a:rPr>
              <a:t>administrators on financial   </a:t>
            </a:r>
          </a:p>
          <a:p>
            <a:pPr>
              <a:defRPr/>
            </a:pPr>
            <a:r>
              <a:rPr lang="en-US" altLang="en-US" sz="1500" dirty="0">
                <a:latin typeface="Arial" charset="0"/>
                <a:cs typeface="Arial" charset="0"/>
              </a:rPr>
              <a:t> </a:t>
            </a:r>
            <a:r>
              <a:rPr lang="en-US" altLang="en-US" sz="1500" dirty="0" smtClean="0">
                <a:latin typeface="Arial" charset="0"/>
                <a:cs typeface="Arial" charset="0"/>
              </a:rPr>
              <a:t>       information relating </a:t>
            </a:r>
            <a:r>
              <a:rPr lang="en-US" altLang="en-US" sz="1500" dirty="0">
                <a:latin typeface="Arial" charset="0"/>
                <a:cs typeface="Arial" charset="0"/>
              </a:rPr>
              <a:t>to </a:t>
            </a:r>
            <a:r>
              <a:rPr lang="en-US" altLang="en-US" sz="1500" dirty="0" smtClean="0">
                <a:latin typeface="Arial" charset="0"/>
                <a:cs typeface="Arial" charset="0"/>
              </a:rPr>
              <a:t>UHD endowments and </a:t>
            </a:r>
            <a:r>
              <a:rPr lang="en-US" altLang="en-US" sz="1500" dirty="0">
                <a:latin typeface="Arial" charset="0"/>
                <a:cs typeface="Arial" charset="0"/>
              </a:rPr>
              <a:t>follow </a:t>
            </a:r>
            <a:r>
              <a:rPr lang="en-US" altLang="en-US" sz="1500" dirty="0" smtClean="0">
                <a:latin typeface="Arial" charset="0"/>
                <a:cs typeface="Arial" charset="0"/>
              </a:rPr>
              <a:t>through on financial </a:t>
            </a:r>
          </a:p>
          <a:p>
            <a:pPr>
              <a:defRPr/>
            </a:pPr>
            <a:r>
              <a:rPr lang="en-US" altLang="en-US" sz="1500" dirty="0">
                <a:latin typeface="Arial" charset="0"/>
                <a:cs typeface="Arial" charset="0"/>
              </a:rPr>
              <a:t> </a:t>
            </a:r>
            <a:r>
              <a:rPr lang="en-US" altLang="en-US" sz="1500" dirty="0" smtClean="0">
                <a:latin typeface="Arial" charset="0"/>
                <a:cs typeface="Arial" charset="0"/>
              </a:rPr>
              <a:t>       issues of non-compliance</a:t>
            </a:r>
            <a:endParaRPr lang="en-US" altLang="en-US" sz="1500" dirty="0">
              <a:latin typeface="Arial" charset="0"/>
              <a:cs typeface="Arial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Roles &amp; Responsibilities – Budget Office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3686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3677" y="1676400"/>
            <a:ext cx="739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 Reconcile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between UHD and UHS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Provide detailed financial information for donor report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Roles &amp; Responsibilities – General Accounting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5249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3677" y="1676400"/>
            <a:ext cx="7391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Review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and allocate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institutional scholarship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awards based on endowment terms and conditions (also known as criteria and/or restrictions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Communicate and collaborate with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department head/business administrator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and University Advancement for any revisions to the original endowment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agreement for institutional scholarships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Coordinate with business administrator to award college scholarships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Post and disburse awards (credit student account)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Roles &amp; Responsibilities – Financial Aid Office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0298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3677" y="2133600"/>
            <a:ext cx="7391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Responsible for ensuring available cost center balance is </a:t>
            </a:r>
          </a:p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expended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in accordance with endowment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terms/restrictions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Business administrators to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meet and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communicate with </a:t>
            </a:r>
          </a:p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department heads/deans the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status of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endowment  </a:t>
            </a:r>
          </a:p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operating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income cost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centers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Ensure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funds are expended per terms and conditions of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</a:p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endowment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agreement.  Otherwise provide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justification and  </a:t>
            </a:r>
          </a:p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spending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plan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to the Budget Office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Business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dministrators via the Provost Office to request  </a:t>
            </a:r>
          </a:p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budget adjustments as needed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for any additional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budget or </a:t>
            </a:r>
          </a:p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amendment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to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the original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budget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Roles &amp; Responsibilities – Dept. Heads, Deans and Business Administrators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45807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7123" y="1981200"/>
            <a:ext cx="7391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4813" indent="-404813">
              <a:buFont typeface="Wingdings" pitchFamily="2" charset="2"/>
              <a:buChar char="§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Via the Provost Office, communicate </a:t>
            </a:r>
            <a:r>
              <a:rPr lang="en-US" dirty="0">
                <a:latin typeface="Arial" pitchFamily="34" charset="0"/>
                <a:cs typeface="Arial" pitchFamily="34" charset="0"/>
              </a:rPr>
              <a:t>and collaborate with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UA </a:t>
            </a:r>
            <a:r>
              <a:rPr lang="en-US" dirty="0">
                <a:latin typeface="Arial" pitchFamily="34" charset="0"/>
                <a:cs typeface="Arial" pitchFamily="34" charset="0"/>
              </a:rPr>
              <a:t>for any revisions to the original endowment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agreement. UA will coordinate all revisions via MoUs and the creation of new endowment agreements via UH System</a:t>
            </a:r>
          </a:p>
          <a:p>
            <a:pPr marL="404813" indent="-404813">
              <a:buFont typeface="Wingdings" pitchFamily="2" charset="2"/>
              <a:buChar char="§"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404813" indent="-404813">
              <a:buFont typeface="Wingdings" pitchFamily="2" charset="2"/>
              <a:buChar char="§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Communicate as requested by </a:t>
            </a:r>
            <a:r>
              <a:rPr lang="en-US" dirty="0">
                <a:latin typeface="Arial" pitchFamily="34" charset="0"/>
                <a:cs typeface="Arial" pitchFamily="34" charset="0"/>
              </a:rPr>
              <a:t>UA how the funds are being used generally and specifically highlight specific success stories and/or special uses that will help UA communicate to donors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value that </a:t>
            </a:r>
            <a:r>
              <a:rPr lang="en-US" dirty="0">
                <a:latin typeface="Arial" pitchFamily="34" charset="0"/>
                <a:cs typeface="Arial" pitchFamily="34" charset="0"/>
              </a:rPr>
              <a:t>their donations have to the operations and vision of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university</a:t>
            </a:r>
          </a:p>
          <a:p>
            <a:pPr marL="404813" indent="-404813">
              <a:buFont typeface="Wingdings" pitchFamily="2" charset="2"/>
              <a:buChar char="§"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404813" indent="-404813">
              <a:buFont typeface="Wingdings" pitchFamily="2" charset="2"/>
              <a:buChar char="§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Department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heads/deans/business administrators </a:t>
            </a:r>
            <a:r>
              <a:rPr lang="en-US" dirty="0">
                <a:latin typeface="Arial" pitchFamily="34" charset="0"/>
                <a:cs typeface="Arial" pitchFamily="34" charset="0"/>
              </a:rPr>
              <a:t>held accountable for non-compliance and excessive accumulation of endowment operating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funds</a:t>
            </a:r>
          </a:p>
          <a:p>
            <a:pPr marL="404813" indent="-404813">
              <a:buFont typeface="Wingdings" pitchFamily="2" charset="2"/>
              <a:buChar char="§"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404813" indent="-404813">
              <a:buFont typeface="Wingdings" pitchFamily="2" charset="2"/>
              <a:buChar char="§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Be good stewards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donor’s </a:t>
            </a:r>
            <a:r>
              <a:rPr lang="en-US" dirty="0">
                <a:latin typeface="Arial" pitchFamily="34" charset="0"/>
                <a:cs typeface="Arial" pitchFamily="34" charset="0"/>
              </a:rPr>
              <a:t>contribution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Roles &amp; Responsibilities – Dept. Heads, Deans and Business Administrators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65643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3677" y="1676400"/>
            <a:ext cx="739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000" dirty="0">
                <a:latin typeface="Arial" pitchFamily="34" charset="0"/>
                <a:cs typeface="Arial" pitchFamily="34" charset="0"/>
              </a:rPr>
              <a:t>Roles and responsibilities for adhering to the terms of the official endowment rests jointly with those benefiting from the generosity of our benefactors. This includes the President, Provost, Vice 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Presidents, University Advancement, 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Deans, Department Heads, AVP’s, Directors, and those with signature authority for endowment operating accounts.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Together We Are Accountable to Donors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9671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01702"/>
            <a:ext cx="6567535" cy="949569"/>
          </a:xfrm>
        </p:spPr>
        <p:txBody>
          <a:bodyPr>
            <a:noAutofit/>
          </a:bodyPr>
          <a:lstStyle/>
          <a:p>
            <a:r>
              <a:rPr lang="en-US" sz="2800" dirty="0" smtClean="0"/>
              <a:t>Navigation to Find Endowment Agreement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744340"/>
            <a:ext cx="7467601" cy="6113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5249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01702"/>
            <a:ext cx="6567535" cy="949569"/>
          </a:xfrm>
        </p:spPr>
        <p:txBody>
          <a:bodyPr>
            <a:noAutofit/>
          </a:bodyPr>
          <a:lstStyle/>
          <a:p>
            <a:r>
              <a:rPr lang="en-US" sz="2800" dirty="0" smtClean="0"/>
              <a:t>Navigation to Find Endowment Agreement</a:t>
            </a:r>
            <a:endParaRPr lang="en-US" sz="2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99" y="1142999"/>
            <a:ext cx="8395001" cy="486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87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01702"/>
            <a:ext cx="6567535" cy="949569"/>
          </a:xfrm>
        </p:spPr>
        <p:txBody>
          <a:bodyPr>
            <a:noAutofit/>
          </a:bodyPr>
          <a:lstStyle/>
          <a:p>
            <a:r>
              <a:rPr lang="en-US" sz="2800" dirty="0" smtClean="0"/>
              <a:t>Navigation to Find Endowment Agreement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1556704"/>
            <a:ext cx="8373208" cy="3990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994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Participants </a:t>
            </a:r>
            <a:r>
              <a:rPr lang="en-US" sz="3600" dirty="0"/>
              <a:t>U</a:t>
            </a:r>
            <a:r>
              <a:rPr lang="en-US" sz="3600" dirty="0" smtClean="0"/>
              <a:t>nderstanding Of: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1219200" y="1066800"/>
            <a:ext cx="7391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Endowment Definition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Types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of Endowment Funds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Terms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and Definitions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Income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Cost Center Funds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Minimum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Funding Levels for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Endowments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Endowment Establishment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 Recommended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UHD Spending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Policy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Roles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and Responsibilities </a:t>
            </a:r>
          </a:p>
          <a:p>
            <a:pPr marL="800100" lvl="1" indent="-342900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Budget Office</a:t>
            </a:r>
          </a:p>
          <a:p>
            <a:pPr marL="800100" lvl="1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General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Accounting </a:t>
            </a:r>
          </a:p>
          <a:p>
            <a:pPr marL="800100" lvl="1" indent="-342900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Financial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Aid Office</a:t>
            </a:r>
          </a:p>
          <a:p>
            <a:pPr marL="800100" lvl="1" indent="-342900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Department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Heads/Deans/Business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Administrators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Jointly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Accountable and Responsible</a:t>
            </a:r>
          </a:p>
          <a:p>
            <a:pPr marL="342900" lvl="1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 PeopleSoft Navigation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Endowment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Agreements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45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01702"/>
            <a:ext cx="6567535" cy="949569"/>
          </a:xfrm>
        </p:spPr>
        <p:txBody>
          <a:bodyPr>
            <a:noAutofit/>
          </a:bodyPr>
          <a:lstStyle/>
          <a:p>
            <a:r>
              <a:rPr lang="en-US" sz="2800" dirty="0" smtClean="0"/>
              <a:t>Navigation to Find Endowment Agreement</a:t>
            </a:r>
            <a:endParaRPr lang="en-US" sz="2800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48115"/>
            <a:ext cx="8373208" cy="3394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308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01702"/>
            <a:ext cx="6567535" cy="949569"/>
          </a:xfrm>
        </p:spPr>
        <p:txBody>
          <a:bodyPr>
            <a:noAutofit/>
          </a:bodyPr>
          <a:lstStyle/>
          <a:p>
            <a:r>
              <a:rPr lang="en-US" sz="2800" dirty="0" smtClean="0"/>
              <a:t>Navigation to Find Endowment Agreement</a:t>
            </a:r>
            <a:endParaRPr lang="en-US" sz="28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011" y="1219200"/>
            <a:ext cx="8390989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308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01702"/>
            <a:ext cx="6567535" cy="949569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End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9049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is an Endowment?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1295400" y="2133600"/>
            <a:ext cx="73914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Endowment   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Donation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, Gift, Bequest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(Inheritance)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Endowments provide ongoing benefits for those that receive them by earning a market rate of interest while keeping the core endowment principal intact to fund future years of scholarships, or whatever efforts the donor sought to fund</a:t>
            </a:r>
          </a:p>
          <a:p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74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1" y="201702"/>
            <a:ext cx="6567534" cy="949569"/>
          </a:xfrm>
        </p:spPr>
        <p:txBody>
          <a:bodyPr>
            <a:noAutofit/>
          </a:bodyPr>
          <a:lstStyle/>
          <a:p>
            <a:r>
              <a:rPr lang="en-US" sz="3600" dirty="0" smtClean="0"/>
              <a:t>Types of Endowments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1283677" y="1524000"/>
            <a:ext cx="7391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4763">
              <a:buFont typeface="Wingdings" pitchFamily="2" charset="2"/>
              <a:buNone/>
            </a:pPr>
            <a:r>
              <a:rPr lang="en-US" altLang="en-US" sz="2000" b="1" dirty="0">
                <a:latin typeface="Arial" pitchFamily="34" charset="0"/>
                <a:cs typeface="Arial" pitchFamily="34" charset="0"/>
              </a:rPr>
              <a:t>True </a:t>
            </a:r>
            <a:r>
              <a:rPr lang="en-US" altLang="en-US" sz="2000" b="1" dirty="0" smtClean="0">
                <a:latin typeface="Arial" pitchFamily="34" charset="0"/>
                <a:cs typeface="Arial" pitchFamily="34" charset="0"/>
              </a:rPr>
              <a:t>Endowment</a:t>
            </a:r>
            <a:endParaRPr lang="en-US" altLang="en-US" sz="2000" dirty="0" smtClean="0">
              <a:latin typeface="Arial" pitchFamily="34" charset="0"/>
              <a:cs typeface="Arial" pitchFamily="34" charset="0"/>
            </a:endParaRPr>
          </a:p>
          <a:p>
            <a:pPr marL="57150" indent="-4763">
              <a:buFont typeface="Wingdings" pitchFamily="2" charset="2"/>
              <a:buNone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</a:rPr>
              <a:t>Principal </a:t>
            </a:r>
            <a:r>
              <a:rPr lang="en-US" altLang="en-US" sz="2400" dirty="0">
                <a:latin typeface="Arial" pitchFamily="34" charset="0"/>
                <a:cs typeface="Arial" pitchFamily="34" charset="0"/>
              </a:rPr>
              <a:t>amount can never be spent, 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</a:rPr>
              <a:t>but </a:t>
            </a:r>
            <a:r>
              <a:rPr lang="en-US" altLang="en-US" sz="2400" dirty="0">
                <a:latin typeface="Arial" pitchFamily="34" charset="0"/>
                <a:cs typeface="Arial" pitchFamily="34" charset="0"/>
              </a:rPr>
              <a:t>investment income 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</a:rPr>
              <a:t>should be expended</a:t>
            </a:r>
          </a:p>
          <a:p>
            <a:pPr marL="57150" indent="-4763">
              <a:buFont typeface="Wingdings" pitchFamily="2" charset="2"/>
              <a:buNone/>
            </a:pPr>
            <a:endParaRPr lang="en-US" altLang="en-US" sz="2400" dirty="0">
              <a:latin typeface="Arial" pitchFamily="34" charset="0"/>
              <a:cs typeface="Arial" pitchFamily="34" charset="0"/>
            </a:endParaRPr>
          </a:p>
          <a:p>
            <a:pPr marL="57150" indent="-4763">
              <a:buFont typeface="Wingdings" pitchFamily="2" charset="2"/>
              <a:buNone/>
            </a:pPr>
            <a:r>
              <a:rPr lang="en-US" altLang="en-US" sz="2000" b="1" dirty="0">
                <a:latin typeface="Arial" pitchFamily="34" charset="0"/>
                <a:cs typeface="Arial" pitchFamily="34" charset="0"/>
              </a:rPr>
              <a:t>Term </a:t>
            </a:r>
            <a:r>
              <a:rPr lang="en-US" altLang="en-US" sz="2000" b="1" dirty="0" smtClean="0">
                <a:latin typeface="Arial" pitchFamily="34" charset="0"/>
                <a:cs typeface="Arial" pitchFamily="34" charset="0"/>
              </a:rPr>
              <a:t>Endowment</a:t>
            </a:r>
            <a:endParaRPr lang="en-US" altLang="en-US" sz="2000" dirty="0" smtClean="0">
              <a:latin typeface="Arial" pitchFamily="34" charset="0"/>
              <a:cs typeface="Arial" pitchFamily="34" charset="0"/>
            </a:endParaRPr>
          </a:p>
          <a:p>
            <a:pPr marL="57150" indent="-4763">
              <a:buFont typeface="Wingdings" pitchFamily="2" charset="2"/>
              <a:buNone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</a:rPr>
              <a:t>Principal </a:t>
            </a:r>
            <a:r>
              <a:rPr lang="en-US" altLang="en-US" sz="2400" dirty="0">
                <a:latin typeface="Arial" pitchFamily="34" charset="0"/>
                <a:cs typeface="Arial" pitchFamily="34" charset="0"/>
              </a:rPr>
              <a:t>may be spent on or after a predetermined date or period of time or the occurrence of a specified 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</a:rPr>
              <a:t>event</a:t>
            </a:r>
          </a:p>
          <a:p>
            <a:pPr marL="57150" indent="-4763">
              <a:buFont typeface="Wingdings" pitchFamily="2" charset="2"/>
              <a:buNone/>
            </a:pPr>
            <a:endParaRPr lang="en-US" altLang="en-US" sz="2400" dirty="0">
              <a:latin typeface="Arial" pitchFamily="34" charset="0"/>
              <a:cs typeface="Arial" pitchFamily="34" charset="0"/>
            </a:endParaRPr>
          </a:p>
          <a:p>
            <a:pPr marL="57150" indent="-4763">
              <a:buFont typeface="Wingdings" pitchFamily="2" charset="2"/>
              <a:buNone/>
            </a:pPr>
            <a:r>
              <a:rPr lang="en-US" altLang="en-US" sz="2000" b="1" dirty="0">
                <a:latin typeface="Arial" pitchFamily="34" charset="0"/>
                <a:cs typeface="Arial" pitchFamily="34" charset="0"/>
              </a:rPr>
              <a:t>Quasi </a:t>
            </a:r>
            <a:r>
              <a:rPr lang="en-US" altLang="en-US" sz="2000" b="1" dirty="0" smtClean="0">
                <a:latin typeface="Arial" pitchFamily="34" charset="0"/>
                <a:cs typeface="Arial" pitchFamily="34" charset="0"/>
              </a:rPr>
              <a:t>Endowment</a:t>
            </a:r>
            <a:endParaRPr lang="en-US" altLang="en-US" sz="2000" dirty="0">
              <a:latin typeface="Arial" pitchFamily="34" charset="0"/>
              <a:cs typeface="Arial" pitchFamily="34" charset="0"/>
            </a:endParaRPr>
          </a:p>
          <a:p>
            <a:pPr marL="57150" indent="-4763">
              <a:buFont typeface="Wingdings" pitchFamily="2" charset="2"/>
              <a:buNone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</a:rPr>
              <a:t>Established </a:t>
            </a:r>
            <a:r>
              <a:rPr lang="en-US" altLang="en-US" sz="2400" dirty="0">
                <a:latin typeface="Arial" pitchFamily="34" charset="0"/>
                <a:cs typeface="Arial" pitchFamily="34" charset="0"/>
              </a:rPr>
              <a:t>by the university using 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</a:rPr>
              <a:t>university </a:t>
            </a:r>
            <a:r>
              <a:rPr lang="en-US" altLang="en-US" sz="2400" dirty="0">
                <a:latin typeface="Arial" pitchFamily="34" charset="0"/>
                <a:cs typeface="Arial" pitchFamily="34" charset="0"/>
              </a:rPr>
              <a:t>funds, treated as an endowment but not subject to any legal prohibitions against 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</a:rPr>
              <a:t>spending, or dissolving the endowment</a:t>
            </a:r>
            <a:endParaRPr lang="en-US" alt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55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Terms and Definitions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1295400" y="1371600"/>
            <a:ext cx="73914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4763">
              <a:buFont typeface="Wingdings" pitchFamily="2" charset="2"/>
              <a:buNone/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Endowment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Agreement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57150" indent="-4763">
              <a:buFont typeface="Wingdings" pitchFamily="2" charset="2"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written document, including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university’s solicitation, under which property (cash, real estate, etc.) is donated or granted to the university and held as an endowment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7150" indent="-4763">
              <a:buFont typeface="Wingdings" pitchFamily="2" charset="2"/>
              <a:buNone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57150" indent="-4763">
              <a:buFont typeface="Wingdings" pitchFamily="2" charset="2"/>
              <a:buNone/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Distributable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Income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57150" indent="-4763">
              <a:buFont typeface="Wingdings" pitchFamily="2" charset="2"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portion of income available for expenditure according to the purpose of the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endowment</a:t>
            </a:r>
          </a:p>
          <a:p>
            <a:pPr marL="57150" indent="-4763">
              <a:buFont typeface="Wingdings" pitchFamily="2" charset="2"/>
              <a:buNone/>
              <a:defRPr/>
            </a:pP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57150" indent="-4763">
              <a:buFont typeface="Wingdings" pitchFamily="2" charset="2"/>
              <a:buNone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Income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57150" indent="-4763">
              <a:buFont typeface="Wingdings" pitchFamily="2" charset="2"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Interest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dividend income, realized gains and royalties received from the principal of the endowment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54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Terms and Definitions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95400" y="1295400"/>
            <a:ext cx="74676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Corpus (Historic Dollar Value)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The aggregate amount of all contributions by a donor or donors to an endowment. This is not the same as book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value.</a:t>
            </a:r>
          </a:p>
          <a:p>
            <a:pPr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Book Value (Carrying Value; Fund Balance)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The original cost basis of an endowment, plus adjustments for gains or losses, additional gifts, external management fees and any other transfers to or from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fund</a:t>
            </a:r>
          </a:p>
          <a:p>
            <a:pPr>
              <a:defRPr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altLang="en-US" sz="2000" b="1" dirty="0">
                <a:latin typeface="Arial" pitchFamily="34" charset="0"/>
                <a:cs typeface="Arial" pitchFamily="34" charset="0"/>
              </a:rPr>
              <a:t>Above </a:t>
            </a:r>
            <a:r>
              <a:rPr lang="en-US" altLang="en-US" sz="2000" b="1" dirty="0" smtClean="0">
                <a:latin typeface="Arial" pitchFamily="34" charset="0"/>
                <a:cs typeface="Arial" pitchFamily="34" charset="0"/>
              </a:rPr>
              <a:t>Water</a:t>
            </a:r>
            <a:endParaRPr lang="en-US" alt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term used to describe an endowment whose current market value is more than its corpus</a:t>
            </a:r>
          </a:p>
          <a:p>
            <a:endParaRPr lang="en-US" alt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altLang="en-US" sz="2000" b="1" dirty="0">
                <a:latin typeface="Arial" pitchFamily="34" charset="0"/>
                <a:cs typeface="Arial" pitchFamily="34" charset="0"/>
              </a:rPr>
              <a:t>Under </a:t>
            </a:r>
            <a:r>
              <a:rPr lang="en-US" altLang="en-US" sz="2000" b="1" dirty="0" smtClean="0">
                <a:latin typeface="Arial" pitchFamily="34" charset="0"/>
                <a:cs typeface="Arial" pitchFamily="34" charset="0"/>
              </a:rPr>
              <a:t>Water</a:t>
            </a:r>
            <a:endParaRPr lang="en-US" alt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term used to describe an endowment whose current market value is less than its 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corpus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61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Income Cost Center Funds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1295400" y="2133600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2076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– Designated Endowment Income</a:t>
            </a:r>
          </a:p>
          <a:p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4028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– Restricted Scholarship - Endowment Income</a:t>
            </a:r>
          </a:p>
          <a:p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4042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-  Restricted General – Endowment Income</a:t>
            </a: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58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Minimum Funding Levels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1463351" y="4114800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Minimum funding of $10,000 is needed to establish an endowment</a:t>
            </a:r>
          </a:p>
          <a:p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Funds can be collected into a gift cost center until a minimum of $10,000 is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reached</a:t>
            </a: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808194"/>
              </p:ext>
            </p:extLst>
          </p:nvPr>
        </p:nvGraphicFramePr>
        <p:xfrm>
          <a:off x="1600200" y="1524000"/>
          <a:ext cx="6477000" cy="20176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38500"/>
                <a:gridCol w="3238500"/>
              </a:tblGrid>
              <a:tr h="399230">
                <a:tc>
                  <a:txBody>
                    <a:bodyPr/>
                    <a:lstStyle/>
                    <a:p>
                      <a:r>
                        <a:rPr lang="en-US" dirty="0" smtClean="0"/>
                        <a:t>Chairs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$500,000</a:t>
                      </a:r>
                      <a:endParaRPr lang="en-US" dirty="0"/>
                    </a:p>
                  </a:txBody>
                  <a:tcPr/>
                </a:tc>
              </a:tr>
              <a:tr h="399230">
                <a:tc>
                  <a:txBody>
                    <a:bodyPr/>
                    <a:lstStyle/>
                    <a:p>
                      <a:r>
                        <a:rPr lang="en-US" dirty="0" smtClean="0"/>
                        <a:t>Professorships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$250,000</a:t>
                      </a:r>
                      <a:endParaRPr lang="en-US" dirty="0"/>
                    </a:p>
                  </a:txBody>
                  <a:tcPr/>
                </a:tc>
              </a:tr>
              <a:tr h="4207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 Academic Appointments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$100,000 - $250,000</a:t>
                      </a:r>
                      <a:endParaRPr lang="en-US" dirty="0"/>
                    </a:p>
                  </a:txBody>
                  <a:tcPr/>
                </a:tc>
              </a:tr>
              <a:tr h="399230">
                <a:tc>
                  <a:txBody>
                    <a:bodyPr/>
                    <a:lstStyle/>
                    <a:p>
                      <a:r>
                        <a:rPr lang="en-US" dirty="0" smtClean="0"/>
                        <a:t>Graduate Student Fellowships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$50,000</a:t>
                      </a:r>
                      <a:endParaRPr lang="en-US" dirty="0"/>
                    </a:p>
                  </a:txBody>
                  <a:tcPr/>
                </a:tc>
              </a:tr>
              <a:tr h="399230">
                <a:tc>
                  <a:txBody>
                    <a:bodyPr/>
                    <a:lstStyle/>
                    <a:p>
                      <a:r>
                        <a:rPr lang="en-US" dirty="0" smtClean="0"/>
                        <a:t>All Others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92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Endowment Establishment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1269023" y="1524000"/>
            <a:ext cx="7391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  <a:tabLst>
                <a:tab pos="457200" algn="l"/>
              </a:tabLst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tabLst>
                <a:tab pos="457200" algn="l"/>
              </a:tabLst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University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Advancement initiates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solicitation</a:t>
            </a:r>
          </a:p>
          <a:p>
            <a:pPr marL="342900" indent="-342900">
              <a:buFont typeface="Wingdings" pitchFamily="2" charset="2"/>
              <a:buChar char="§"/>
              <a:tabLst>
                <a:tab pos="457200" algn="l"/>
              </a:tabLst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All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endowment establishment originates at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UA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509588" indent="-509588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Standard System Endowment Agreement for True and Term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Endowments through University Advancement</a:t>
            </a:r>
          </a:p>
          <a:p>
            <a:pPr marL="509588" indent="-509588">
              <a:buFont typeface="Wingdings" pitchFamily="2" charset="2"/>
              <a:buChar char="§"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509588" indent="-509588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Written Memorandum of Understanding (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MoU)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for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Quasi-Endowments through University Advancement</a:t>
            </a:r>
          </a:p>
          <a:p>
            <a:pPr marL="509588" indent="-509588">
              <a:buFont typeface="Wingdings" pitchFamily="2" charset="2"/>
              <a:buChar char="§"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509588" indent="-509588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General Accounting coordinates with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the Budget Office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to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create an endowment cost center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and corresponding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income cost center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respectively</a:t>
            </a: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67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Custom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192E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FF0000"/>
      </a:accent6>
      <a:hlink>
        <a:srgbClr val="EB8803"/>
      </a:hlink>
      <a:folHlink>
        <a:srgbClr val="5F7791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he2441c5d3144b6cbe30961404f9687a xmlns="b62c105e-54b3-4ef8-b3f9-f838c3cdd5c4">
      <Terms xmlns="http://schemas.microsoft.com/office/infopath/2007/PartnerControls"/>
    </he2441c5d3144b6cbe30961404f9687a>
    <TaxCatchAll xmlns="b62c105e-54b3-4ef8-b3f9-f838c3cdd5c4"/>
    <ParentListItemID xmlns="0a773c5d-a017-4dc4-9356-7b690ba83e3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FC3EA6B6060F46988750A734B3FF60" ma:contentTypeVersion="5" ma:contentTypeDescription="Create a new document." ma:contentTypeScope="" ma:versionID="c3405ad3edc1b549653260a4d185805c">
  <xsd:schema xmlns:xsd="http://www.w3.org/2001/XMLSchema" xmlns:xs="http://www.w3.org/2001/XMLSchema" xmlns:p="http://schemas.microsoft.com/office/2006/metadata/properties" xmlns:ns1="http://schemas.microsoft.com/sharepoint/v3" xmlns:ns2="b62c105e-54b3-4ef8-b3f9-f838c3cdd5c4" xmlns:ns3="0a773c5d-a017-4dc4-9356-7b690ba83e3d" targetNamespace="http://schemas.microsoft.com/office/2006/metadata/properties" ma:root="true" ma:fieldsID="0c5ba43e15e56beac24f07135dfc99fc" ns1:_="" ns2:_="" ns3:_="">
    <xsd:import namespace="http://schemas.microsoft.com/sharepoint/v3"/>
    <xsd:import namespace="b62c105e-54b3-4ef8-b3f9-f838c3cdd5c4"/>
    <xsd:import namespace="0a773c5d-a017-4dc4-9356-7b690ba83e3d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he2441c5d3144b6cbe30961404f9687a" minOccurs="0"/>
                <xsd:element ref="ns2:TaxCatchAll" minOccurs="0"/>
                <xsd:element ref="ns3:ParentListItem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2c105e-54b3-4ef8-b3f9-f838c3cdd5c4" elementFormDefault="qualified">
    <xsd:import namespace="http://schemas.microsoft.com/office/2006/documentManagement/types"/>
    <xsd:import namespace="http://schemas.microsoft.com/office/infopath/2007/PartnerControls"/>
    <xsd:element name="he2441c5d3144b6cbe30961404f9687a" ma:index="11" nillable="true" ma:taxonomy="true" ma:internalName="he2441c5d3144b6cbe30961404f9687a" ma:taxonomyFieldName="UHD_x0020_Tag" ma:displayName="UHD Tag" ma:default="" ma:fieldId="{1e2441c5-d314-4b6c-be30-961404f9687a}" ma:taxonomyMulti="true" ma:sspId="d30d1f13-db4e-4783-9302-3e49a45ea6ee" ma:termSetId="335da765-5048-45d2-b83a-2681e5313bb8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7eaa8c6f-49d8-4247-bb52-175ac148ddee}" ma:internalName="TaxCatchAll" ma:showField="CatchAllData" ma:web="b62c105e-54b3-4ef8-b3f9-f838c3cdd5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773c5d-a017-4dc4-9356-7b690ba83e3d" elementFormDefault="qualified">
    <xsd:import namespace="http://schemas.microsoft.com/office/2006/documentManagement/types"/>
    <xsd:import namespace="http://schemas.microsoft.com/office/infopath/2007/PartnerControls"/>
    <xsd:element name="ParentListItemID" ma:index="13" nillable="true" ma:displayName="ParentListItemID" ma:hidden="true" ma:internalName="ParentListItemID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2B56A5-EA32-4873-8826-6AE63EC2FC6A}"/>
</file>

<file path=customXml/itemProps2.xml><?xml version="1.0" encoding="utf-8"?>
<ds:datastoreItem xmlns:ds="http://schemas.openxmlformats.org/officeDocument/2006/customXml" ds:itemID="{C325E41A-5EB5-4B68-847A-700AE8C732F3}"/>
</file>

<file path=customXml/itemProps3.xml><?xml version="1.0" encoding="utf-8"?>
<ds:datastoreItem xmlns:ds="http://schemas.openxmlformats.org/officeDocument/2006/customXml" ds:itemID="{BD8B8F77-F295-474E-97CA-4059422C3D50}"/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TC101859868[[fn=Thermal]]</Template>
  <TotalTime>701</TotalTime>
  <Words>1029</Words>
  <Application>Microsoft Office PowerPoint</Application>
  <PresentationFormat>On-screen Show (4:3)</PresentationFormat>
  <Paragraphs>154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Thermal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UHD_Budget_Endowments.pptx</dc:title>
  <dc:creator>localuser</dc:creator>
  <cp:lastModifiedBy>localuser</cp:lastModifiedBy>
  <cp:revision>90</cp:revision>
  <cp:lastPrinted>2014-06-26T18:18:17Z</cp:lastPrinted>
  <dcterms:created xsi:type="dcterms:W3CDTF">2014-06-24T21:42:02Z</dcterms:created>
  <dcterms:modified xsi:type="dcterms:W3CDTF">2014-06-26T21:55:28Z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0x010100B6FC3EA6B6060F46988750A734B3FF60</vt:lpwstr>
  </property>
</Properties>
</file>